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9181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F937"/>
    <a:srgbClr val="94F63A"/>
    <a:srgbClr val="D9F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30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769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63067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227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771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418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31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140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3502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7280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507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216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53D54-4115-4F29-8EC4-B7F6EF46383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E0AC0-8574-4C6E-A9CF-279745593B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54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94F6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85158" y="282388"/>
            <a:ext cx="6999747" cy="10071848"/>
          </a:xfrm>
          <a:prstGeom prst="roundRect">
            <a:avLst>
              <a:gd name="adj" fmla="val 880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29698" y="594421"/>
            <a:ext cx="1726992" cy="970288"/>
          </a:xfrm>
          <a:prstGeom prst="roundRect">
            <a:avLst>
              <a:gd name="adj" fmla="val 2512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17015" y="607868"/>
            <a:ext cx="2166285" cy="876159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国保</a:t>
            </a:r>
            <a:endParaRPr kumimoji="1"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3644011" y="607867"/>
            <a:ext cx="2525907" cy="956842"/>
          </a:xfrm>
          <a:prstGeom prst="roundRect">
            <a:avLst>
              <a:gd name="adj" fmla="val 2512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3587006" y="628038"/>
            <a:ext cx="2639919" cy="8761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被用者</a:t>
            </a:r>
            <a:endParaRPr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153896" y="864410"/>
            <a:ext cx="1105640" cy="416859"/>
          </a:xfrm>
        </p:spPr>
        <p:txBody>
          <a:bodyPr>
            <a:noAutofit/>
          </a:bodyPr>
          <a:lstStyle/>
          <a:p>
            <a:r>
              <a:rPr kumimoji="1"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の方へ</a:t>
            </a:r>
            <a:endParaRPr kumimoji="1"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923785" y="864410"/>
            <a:ext cx="2042433" cy="4168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kumimoji="1"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kumimoji="1"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加入中の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68910" y="2023634"/>
            <a:ext cx="7701746" cy="3794492"/>
          </a:xfrm>
          <a:prstGeom prst="rect">
            <a:avLst/>
          </a:prstGeom>
        </p:spPr>
      </p:pic>
      <p:sp>
        <p:nvSpPr>
          <p:cNvPr id="12" name="タイトル 1"/>
          <p:cNvSpPr txBox="1">
            <a:spLocks/>
          </p:cNvSpPr>
          <p:nvPr/>
        </p:nvSpPr>
        <p:spPr>
          <a:xfrm>
            <a:off x="2112295" y="1805122"/>
            <a:ext cx="5062264" cy="561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新型コロナウイルス感染症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に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2089696" y="2414209"/>
            <a:ext cx="5062264" cy="561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感染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又は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感染が疑われる方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が</a:t>
            </a:r>
            <a:endParaRPr lang="ja-JP" altLang="en-US" sz="2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2125741" y="3060134"/>
            <a:ext cx="5202905" cy="586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療養のため仕事</a:t>
            </a:r>
            <a:r>
              <a:rPr lang="ja-JP" altLang="en-US" sz="2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</a:t>
            </a:r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休んだとき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タイトル 1"/>
          <p:cNvSpPr txBox="1">
            <a:spLocks/>
          </p:cNvSpPr>
          <p:nvPr/>
        </p:nvSpPr>
        <p:spPr>
          <a:xfrm>
            <a:off x="3197315" y="4998146"/>
            <a:ext cx="5062264" cy="56156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タイトル 1"/>
          <p:cNvSpPr txBox="1">
            <a:spLocks/>
          </p:cNvSpPr>
          <p:nvPr/>
        </p:nvSpPr>
        <p:spPr>
          <a:xfrm>
            <a:off x="3278550" y="4471956"/>
            <a:ext cx="2729754" cy="58664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制度があります</a:t>
            </a:r>
            <a:endParaRPr lang="ja-JP" altLang="en-US" sz="32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20" name="直線コネクタ 19"/>
          <p:cNvCxnSpPr/>
          <p:nvPr/>
        </p:nvCxnSpPr>
        <p:spPr>
          <a:xfrm>
            <a:off x="2976368" y="4370294"/>
            <a:ext cx="3364850" cy="0"/>
          </a:xfrm>
          <a:prstGeom prst="line">
            <a:avLst/>
          </a:prstGeom>
          <a:ln w="1714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タイトル 1"/>
          <p:cNvSpPr txBox="1">
            <a:spLocks/>
          </p:cNvSpPr>
          <p:nvPr/>
        </p:nvSpPr>
        <p:spPr>
          <a:xfrm>
            <a:off x="3029042" y="3738425"/>
            <a:ext cx="3258388" cy="75569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800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傷病手当金</a:t>
            </a:r>
            <a:endParaRPr lang="ja-JP" altLang="en-US" sz="48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タイトル 1"/>
          <p:cNvSpPr txBox="1">
            <a:spLocks/>
          </p:cNvSpPr>
          <p:nvPr/>
        </p:nvSpPr>
        <p:spPr>
          <a:xfrm>
            <a:off x="545536" y="6736678"/>
            <a:ext cx="6020364" cy="7567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</a:t>
            </a:r>
            <a:r>
              <a:rPr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新型コロナウイルス感染症の療養のため仕事ができないこと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18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 </a:t>
            </a:r>
            <a:r>
              <a:rPr lang="ja-JP" altLang="en-US" sz="18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 </a:t>
            </a: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帰国者・接触者外来が設置された医療機関や事業主の証明が必要です。</a:t>
            </a:r>
            <a:r>
              <a:rPr lang="en-US" altLang="ja-JP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/>
            </a:r>
            <a:br>
              <a:rPr lang="en-US" altLang="ja-JP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</a:b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　 感染が疑われる場合、まずは「帰国者・接触者相談センター」へご連絡ください。</a:t>
            </a:r>
            <a:endParaRPr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545536" y="7559372"/>
            <a:ext cx="5795682" cy="34391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</a:t>
            </a:r>
            <a:r>
              <a:rPr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４日以上休んでいること</a:t>
            </a:r>
            <a:endParaRPr lang="ja-JP" altLang="en-US" sz="1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545536" y="7900975"/>
            <a:ext cx="6426764" cy="7706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</a:t>
            </a:r>
            <a:r>
              <a:rPr lang="en-US" altLang="ja-JP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.</a:t>
            </a:r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休んだ期間について給与等がもらえないこと</a:t>
            </a:r>
            <a:r>
              <a:rPr lang="en-US" altLang="ja-JP" sz="16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/>
            </a:r>
            <a:br>
              <a:rPr lang="en-US" altLang="ja-JP" sz="16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</a:br>
            <a:r>
              <a:rPr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　</a:t>
            </a: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会社から給与等が支払われている場合でも、その金額が傷病手当金より少ないときは、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　 その差額が支給されます。</a:t>
            </a:r>
            <a:endParaRPr lang="ja-JP" altLang="en-US" sz="12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2504292" y="5190790"/>
            <a:ext cx="4468008" cy="70881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新型コロナウイルスへの感染や感染疑いのため仕事を休み、その間給与等が支払われない、又は減額されたとき、「傷病手当金」を受け取れることがあります。</a:t>
            </a:r>
            <a:endParaRPr lang="ja-JP" altLang="en-US" sz="14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521902" y="6221903"/>
            <a:ext cx="2345124" cy="374376"/>
          </a:xfrm>
          <a:prstGeom prst="roundRect">
            <a:avLst>
              <a:gd name="adj" fmla="val 2512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タイトル 1"/>
          <p:cNvSpPr txBox="1">
            <a:spLocks/>
          </p:cNvSpPr>
          <p:nvPr/>
        </p:nvSpPr>
        <p:spPr>
          <a:xfrm>
            <a:off x="540951" y="6166956"/>
            <a:ext cx="2345124" cy="4380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手当金を受けるには</a:t>
            </a:r>
            <a:endParaRPr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9" name="二等辺三角形 28"/>
          <p:cNvSpPr/>
          <p:nvPr/>
        </p:nvSpPr>
        <p:spPr>
          <a:xfrm rot="10800000">
            <a:off x="3221082" y="8735976"/>
            <a:ext cx="1117510" cy="278459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529698" y="9173535"/>
            <a:ext cx="1099077" cy="374376"/>
          </a:xfrm>
          <a:prstGeom prst="roundRect">
            <a:avLst>
              <a:gd name="adj" fmla="val 2512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タイトル 1"/>
          <p:cNvSpPr txBox="1">
            <a:spLocks/>
          </p:cNvSpPr>
          <p:nvPr/>
        </p:nvSpPr>
        <p:spPr>
          <a:xfrm>
            <a:off x="588577" y="9101546"/>
            <a:ext cx="1097348" cy="4380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支給額</a:t>
            </a:r>
            <a:endParaRPr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1961387" y="9173535"/>
            <a:ext cx="2119902" cy="932151"/>
          </a:xfrm>
          <a:prstGeom prst="rect">
            <a:avLst/>
          </a:prstGeom>
          <a:solidFill>
            <a:srgbClr val="BDF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>
          <a:xfrm>
            <a:off x="1985747" y="9279085"/>
            <a:ext cx="2076492" cy="7980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直近の継続した３ヶ月間の給与収入の合計額</a:t>
            </a:r>
            <a:endParaRPr lang="en-US" altLang="ja-JP" sz="14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en-US" altLang="ja-JP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÷</a:t>
            </a:r>
          </a:p>
          <a:p>
            <a:r>
              <a:rPr lang="ja-JP" altLang="en-US" sz="14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就労日数</a:t>
            </a:r>
            <a:endParaRPr lang="ja-JP" altLang="en-US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4074459" y="9531221"/>
            <a:ext cx="5795682" cy="26812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 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３分の２</a:t>
            </a:r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</a:t>
            </a:r>
            <a:r>
              <a:rPr lang="en-US" altLang="ja-JP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 </a:t>
            </a:r>
            <a:r>
              <a:rPr lang="ja-JP" altLang="en-US" sz="1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支給対象日数</a:t>
            </a:r>
            <a:endParaRPr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タイトル 1"/>
          <p:cNvSpPr txBox="1">
            <a:spLocks/>
          </p:cNvSpPr>
          <p:nvPr/>
        </p:nvSpPr>
        <p:spPr>
          <a:xfrm>
            <a:off x="2967588" y="6283885"/>
            <a:ext cx="3373630" cy="2812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以下の条件をご確認のうえ、裏面もご覧ください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39" name="直線コネクタ 38"/>
          <p:cNvCxnSpPr/>
          <p:nvPr/>
        </p:nvCxnSpPr>
        <p:spPr>
          <a:xfrm>
            <a:off x="6341218" y="6410325"/>
            <a:ext cx="735857" cy="0"/>
          </a:xfrm>
          <a:prstGeom prst="line">
            <a:avLst/>
          </a:prstGeom>
          <a:ln w="53975">
            <a:solidFill>
              <a:srgbClr val="00B05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981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94F63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285158" y="282388"/>
            <a:ext cx="6999747" cy="10071848"/>
          </a:xfrm>
          <a:prstGeom prst="roundRect">
            <a:avLst>
              <a:gd name="adj" fmla="val 8807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594091" y="9658454"/>
            <a:ext cx="1895721" cy="374376"/>
          </a:xfrm>
          <a:prstGeom prst="roundRect">
            <a:avLst>
              <a:gd name="adj" fmla="val 2512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582548" y="9598452"/>
            <a:ext cx="1895717" cy="4380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お問い合わせ先</a:t>
            </a:r>
            <a:endParaRPr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94090" y="581539"/>
            <a:ext cx="3111637" cy="374376"/>
          </a:xfrm>
          <a:prstGeom prst="roundRect">
            <a:avLst>
              <a:gd name="adj" fmla="val 25123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614413" y="517836"/>
            <a:ext cx="3091314" cy="4380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傷病手当金を申請するには</a:t>
            </a:r>
            <a:endParaRPr lang="ja-JP" altLang="en-US" sz="2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279089" y="1065720"/>
            <a:ext cx="54946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「国民健康保険傷病手当金支給申請書」を４種類ご用意ください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1339246" y="1795133"/>
            <a:ext cx="5699224" cy="7194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●世帯主記入用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18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手当金は銀行振り込みで支給され、受領されるのは世帯主の方となります。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algn="l"/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 世帯主以外の方が受領する場合、委任が必要です。</a:t>
            </a:r>
            <a:endParaRPr lang="ja-JP" altLang="en-US" sz="1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339245" y="2572218"/>
            <a:ext cx="5374375" cy="7194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●被保険者（国保に加入しているご本人）記入用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18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帰国者・接触者相談センターを受診できなかった場合、「医療機関記入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algn="l"/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 用」の申請書の代わりに、こちらに事業主の方の証明が必要です。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1242989" y="3342271"/>
            <a:ext cx="5663136" cy="7194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●事業主記入用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l"/>
            <a:r>
              <a:rPr lang="ja-JP" altLang="en-US" sz="18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直近３ヶ月間において、複数の事業所に勤務していた方が、それぞれの事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algn="l"/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業主での就労ごとに申請する場合、各事業主において申請書を作成ください。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14" name="タイトル 1"/>
          <p:cNvSpPr txBox="1">
            <a:spLocks/>
          </p:cNvSpPr>
          <p:nvPr/>
        </p:nvSpPr>
        <p:spPr>
          <a:xfrm>
            <a:off x="1339244" y="4124363"/>
            <a:ext cx="5374376" cy="30995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6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●医療機関記入用</a:t>
            </a:r>
            <a:endParaRPr lang="en-US" altLang="ja-JP" sz="1600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289656" y="4545861"/>
            <a:ext cx="57488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お住まいの市町村の国保担当窓口へお持ちください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298602" y="5091831"/>
            <a:ext cx="5607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審査を行い、支給決定通知書をお送りします</a:t>
            </a:r>
            <a:endParaRPr kumimoji="1" lang="ja-JP" altLang="en-US" sz="20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タイトル 1"/>
          <p:cNvSpPr txBox="1">
            <a:spLocks/>
          </p:cNvSpPr>
          <p:nvPr/>
        </p:nvSpPr>
        <p:spPr>
          <a:xfrm>
            <a:off x="1242989" y="5217108"/>
            <a:ext cx="5470631" cy="71946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8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審査の結果、支給が決定した場合は支給額・振り込み日が記載された通知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  <a:p>
            <a:pPr algn="l"/>
            <a:r>
              <a:rPr lang="ja-JP" altLang="en-US" sz="12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  書が届きますので、内容を確認してください。</a:t>
            </a:r>
            <a:endParaRPr lang="en-US" altLang="ja-JP" sz="12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618030" y="9621614"/>
            <a:ext cx="3891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〒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086-1197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　中標津町丸山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2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丁目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22</a:t>
            </a:r>
            <a:r>
              <a:rPr kumimoji="1" lang="ja-JP" altLang="en-US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番地</a:t>
            </a:r>
            <a:endParaRPr kumimoji="1" lang="en-US" altLang="ja-JP" sz="1200" dirty="0" smtClean="0">
              <a:latin typeface="HGP創英角ｺﾞｼｯｸUB" panose="020B0900000000000000" pitchFamily="50" charset="-128"/>
              <a:ea typeface="ＤＨＰ平成ゴシックW5" panose="020B0500000000000000"/>
            </a:endParaRPr>
          </a:p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中標津町役場　住民保険課　国保・高齢者医療係</a:t>
            </a:r>
            <a:endParaRPr kumimoji="1" lang="en-US" altLang="ja-JP" sz="1200" dirty="0" smtClean="0">
              <a:latin typeface="HGP創英角ｺﾞｼｯｸUB" panose="020B0900000000000000" pitchFamily="50" charset="-128"/>
              <a:ea typeface="ＤＨＰ平成ゴシックW5" panose="020B0500000000000000"/>
            </a:endParaRPr>
          </a:p>
          <a:p>
            <a:r>
              <a:rPr kumimoji="1" lang="ja-JP" altLang="en-US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℡ </a:t>
            </a:r>
            <a:r>
              <a:rPr kumimoji="1" lang="en-US" altLang="ja-JP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0153-73-3111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（内線</a:t>
            </a:r>
            <a:r>
              <a:rPr lang="en-US" altLang="ja-JP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235</a:t>
            </a:r>
            <a:r>
              <a:rPr lang="ja-JP" altLang="en-US" sz="1200" dirty="0" smtClean="0">
                <a:latin typeface="HGP創英角ｺﾞｼｯｸUB" panose="020B0900000000000000" pitchFamily="50" charset="-128"/>
                <a:ea typeface="ＤＨＰ平成ゴシックW5" panose="020B0500000000000000"/>
              </a:rPr>
              <a:t>）</a:t>
            </a:r>
            <a:endParaRPr kumimoji="1" lang="ja-JP" altLang="en-US" sz="1200" dirty="0">
              <a:latin typeface="HGP創英角ｺﾞｼｯｸUB" panose="020B0900000000000000" pitchFamily="50" charset="-128"/>
              <a:ea typeface="ＤＨＰ平成ゴシックW5" panose="020B050000000000000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54216" y="1023091"/>
            <a:ext cx="636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94F63A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</a:t>
            </a:r>
            <a:endParaRPr kumimoji="1" lang="ja-JP" altLang="en-US" sz="2800" b="1" dirty="0">
              <a:solidFill>
                <a:srgbClr val="94F63A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837833" y="1016057"/>
            <a:ext cx="480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①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37035" y="4483995"/>
            <a:ext cx="500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94F63A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</a:t>
            </a:r>
            <a:endParaRPr kumimoji="1" lang="ja-JP" altLang="en-US" sz="2800" b="1" dirty="0">
              <a:solidFill>
                <a:srgbClr val="94F63A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18075" y="4491728"/>
            <a:ext cx="500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②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837574" y="5025884"/>
            <a:ext cx="636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solidFill>
                  <a:srgbClr val="94F63A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</a:t>
            </a:r>
            <a:endParaRPr kumimoji="1" lang="ja-JP" altLang="en-US" sz="2800" b="1" dirty="0">
              <a:solidFill>
                <a:srgbClr val="94F63A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8075" y="5015520"/>
            <a:ext cx="480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③</a:t>
            </a:r>
            <a:endParaRPr kumimoji="1" lang="ja-JP" altLang="en-US" sz="28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666158" y="6244133"/>
            <a:ext cx="6372312" cy="1112469"/>
          </a:xfrm>
          <a:prstGeom prst="roundRect">
            <a:avLst/>
          </a:prstGeom>
          <a:solidFill>
            <a:srgbClr val="BDF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角丸四角形 29"/>
          <p:cNvSpPr/>
          <p:nvPr/>
        </p:nvSpPr>
        <p:spPr>
          <a:xfrm>
            <a:off x="1879601" y="7497041"/>
            <a:ext cx="5158870" cy="834693"/>
          </a:xfrm>
          <a:prstGeom prst="roundRect">
            <a:avLst/>
          </a:prstGeom>
          <a:solidFill>
            <a:srgbClr val="BDF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953953" y="7509613"/>
            <a:ext cx="57099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Q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.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対象となる期間は？</a:t>
            </a:r>
            <a: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/>
            </a:r>
            <a:b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</a:br>
            <a:r>
              <a:rPr kumimoji="1" lang="en-US" altLang="ja-JP" sz="16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.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令和２年１月１日～</a:t>
            </a:r>
            <a:r>
              <a:rPr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令和４年</a:t>
            </a:r>
            <a:r>
              <a:rPr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１</a:t>
            </a:r>
            <a:r>
              <a:rPr lang="ja-JP" altLang="en-US" sz="1400" dirty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２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月３１日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の間です。</a:t>
            </a:r>
            <a: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/>
            </a:r>
            <a:b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</a:b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　ただし、入院が継続するときは最長１年６ヶ月までです。</a:t>
            </a:r>
            <a:endParaRPr kumimoji="1" lang="ja-JP" altLang="en-US" sz="14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sp>
        <p:nvSpPr>
          <p:cNvPr id="31" name="角丸四角形 30"/>
          <p:cNvSpPr/>
          <p:nvPr/>
        </p:nvSpPr>
        <p:spPr>
          <a:xfrm>
            <a:off x="582465" y="8501407"/>
            <a:ext cx="4627710" cy="829496"/>
          </a:xfrm>
          <a:prstGeom prst="roundRect">
            <a:avLst/>
          </a:prstGeom>
          <a:solidFill>
            <a:srgbClr val="BDF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3" name="直線矢印コネクタ 32"/>
          <p:cNvCxnSpPr>
            <a:stCxn id="3" idx="1"/>
          </p:cNvCxnSpPr>
          <p:nvPr/>
        </p:nvCxnSpPr>
        <p:spPr>
          <a:xfrm flipH="1" flipV="1">
            <a:off x="304802" y="6781800"/>
            <a:ext cx="361356" cy="18568"/>
          </a:xfrm>
          <a:prstGeom prst="straightConnector1">
            <a:avLst/>
          </a:prstGeom>
          <a:ln w="123825">
            <a:solidFill>
              <a:srgbClr val="BDF9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テキスト ボックス 28"/>
          <p:cNvSpPr txBox="1"/>
          <p:nvPr/>
        </p:nvSpPr>
        <p:spPr>
          <a:xfrm>
            <a:off x="723612" y="6309156"/>
            <a:ext cx="63148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Q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.</a:t>
            </a:r>
            <a:r>
              <a:rPr kumimoji="1" lang="ja-JP" altLang="en-US" sz="1400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仕事を休んだその日から支給の対象となるの？</a:t>
            </a:r>
            <a: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/>
            </a:r>
            <a:b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</a:br>
            <a:r>
              <a:rPr kumimoji="1" lang="en-US" altLang="ja-JP" sz="16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.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「仕事を休んだ日（もともとの休みは除く）」から数えて、３日経過した　　　　　　　後の次の「仕事を休んだ日」から支給対象となります。「もともと勤務の予　定がなかった日」は、その</a:t>
            </a:r>
            <a: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2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日目、３日目のうちに含めて数えます。</a:t>
            </a:r>
            <a:endParaRPr kumimoji="1" lang="en-US" altLang="ja-JP" sz="1400" dirty="0" smtClean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  <p:cxnSp>
        <p:nvCxnSpPr>
          <p:cNvPr id="35" name="直線矢印コネクタ 34"/>
          <p:cNvCxnSpPr/>
          <p:nvPr/>
        </p:nvCxnSpPr>
        <p:spPr>
          <a:xfrm flipH="1">
            <a:off x="6714620" y="7924800"/>
            <a:ext cx="542333" cy="0"/>
          </a:xfrm>
          <a:prstGeom prst="straightConnector1">
            <a:avLst/>
          </a:prstGeom>
          <a:ln w="123825">
            <a:solidFill>
              <a:srgbClr val="BDF937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/>
          <p:cNvCxnSpPr/>
          <p:nvPr/>
        </p:nvCxnSpPr>
        <p:spPr>
          <a:xfrm flipH="1">
            <a:off x="311298" y="8920626"/>
            <a:ext cx="542333" cy="0"/>
          </a:xfrm>
          <a:prstGeom prst="straightConnector1">
            <a:avLst/>
          </a:prstGeom>
          <a:ln w="123825">
            <a:solidFill>
              <a:srgbClr val="BDF937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テキスト ボックス 27"/>
          <p:cNvSpPr txBox="1"/>
          <p:nvPr/>
        </p:nvSpPr>
        <p:spPr>
          <a:xfrm>
            <a:off x="723612" y="8520457"/>
            <a:ext cx="57099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Q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.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申請書はどこでもらえるの？</a:t>
            </a:r>
            <a: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/>
            </a:r>
            <a:b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</a:br>
            <a:r>
              <a:rPr kumimoji="1" lang="en-US" altLang="ja-JP" sz="1600" b="1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A</a:t>
            </a:r>
            <a:r>
              <a:rPr kumimoji="1" lang="en-US" altLang="ja-JP" sz="1400" dirty="0" smtClean="0">
                <a:solidFill>
                  <a:srgbClr val="FF0000"/>
                </a:solidFill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.</a:t>
            </a: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お住まいの市町村へお問い合わせください。</a:t>
            </a:r>
            <a: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/>
            </a:r>
            <a:br>
              <a:rPr kumimoji="1" lang="en-US" altLang="ja-JP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</a:br>
            <a:r>
              <a:rPr kumimoji="1" lang="ja-JP" altLang="en-US" sz="1400" dirty="0" smtClean="0">
                <a:latin typeface="ＤＨＰ平成ゴシックW5" panose="020B0500000000000000" pitchFamily="50" charset="-128"/>
                <a:ea typeface="ＤＨＰ平成ゴシックW5" panose="020B0500000000000000" pitchFamily="50" charset="-128"/>
              </a:rPr>
              <a:t>　　窓口のほか、郵送でお届けできる場合があります。</a:t>
            </a:r>
            <a:endParaRPr kumimoji="1" lang="ja-JP" altLang="en-US" sz="1400" dirty="0">
              <a:latin typeface="ＤＨＰ平成ゴシックW5" panose="020B0500000000000000" pitchFamily="50" charset="-128"/>
              <a:ea typeface="ＤＨＰ平成ゴシックW5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51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936</TotalTime>
  <Words>197</Words>
  <Application>Microsoft Office PowerPoint</Application>
  <PresentationFormat>ユーザー設定</PresentationFormat>
  <Paragraphs>51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ＤＨＰ平成ゴシックW5</vt:lpstr>
      <vt:lpstr>HGP創英角ｺﾞｼｯｸUB</vt:lpstr>
      <vt:lpstr>ＭＳ Ｐゴシック</vt:lpstr>
      <vt:lpstr>Arial</vt:lpstr>
      <vt:lpstr>Calibri</vt:lpstr>
      <vt:lpstr>Calibri Light</vt:lpstr>
      <vt:lpstr>Office テーマ</vt:lpstr>
      <vt:lpstr>国保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国保</dc:title>
  <dc:creator>hokkaido</dc:creator>
  <cp:lastModifiedBy>山口 順也</cp:lastModifiedBy>
  <cp:revision>86</cp:revision>
  <cp:lastPrinted>2020-04-22T04:18:34Z</cp:lastPrinted>
  <dcterms:created xsi:type="dcterms:W3CDTF">2020-03-30T04:10:42Z</dcterms:created>
  <dcterms:modified xsi:type="dcterms:W3CDTF">2022-10-05T04:04:38Z</dcterms:modified>
</cp:coreProperties>
</file>